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Roboto Medium"/>
      <p:regular r:id="rId15"/>
    </p:embeddedFont>
    <p:embeddedFont>
      <p:font typeface="Roboto Medium"/>
      <p:regular r:id="rId16"/>
    </p:embeddedFont>
    <p:embeddedFont>
      <p:font typeface="Roboto Medium"/>
      <p:regular r:id="rId17"/>
    </p:embeddedFont>
    <p:embeddedFont>
      <p:font typeface="Roboto Medium"/>
      <p:regular r:id="rId18"/>
    </p:embeddedFont>
    <p:embeddedFont>
      <p:font typeface="Roboto"/>
      <p:regular r:id="rId19"/>
    </p:embeddedFont>
    <p:embeddedFont>
      <p:font typeface="Roboto"/>
      <p:regular r:id="rId20"/>
    </p:embeddedFont>
    <p:embeddedFont>
      <p:font typeface="Roboto"/>
      <p:regular r:id="rId21"/>
    </p:embeddedFont>
    <p:embeddedFont>
      <p:font typeface="Roboto"/>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4-1.png>
</file>

<file path=ppt/media/image-4-2.png>
</file>

<file path=ppt/media/image-4-3.png>
</file>

<file path=ppt/media/image-4-4.png>
</file>

<file path=ppt/media/image-5-1.png>
</file>

<file path=ppt/media/image-5-2.png>
</file>

<file path=ppt/media/image-5-3.png>
</file>

<file path=ppt/media/image-5-4.png>
</file>

<file path=ppt/media/image-7-1.png>
</file>

<file path=ppt/media/image-8-1.png>
</file>

<file path=ppt/media/image-8-2.png>
</file>

<file path=ppt/media/image-8-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18">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691527"/>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Typing Speed and Accuracy: A Comprehensive Guide</a:t>
            </a:r>
            <a:endParaRPr lang="en-US" sz="4450" dirty="0"/>
          </a:p>
        </p:txBody>
      </p:sp>
      <p:sp>
        <p:nvSpPr>
          <p:cNvPr id="4" name="Text 1"/>
          <p:cNvSpPr/>
          <p:nvPr/>
        </p:nvSpPr>
        <p:spPr>
          <a:xfrm>
            <a:off x="6280190" y="4449247"/>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Roboto" pitchFamily="34" charset="0"/>
                <a:ea typeface="Roboto" pitchFamily="34" charset="-122"/>
                <a:cs typeface="Roboto" pitchFamily="34" charset="-120"/>
              </a:rPr>
              <a:t>This presentation explores the importance of typing speed and accuracy in today's digital workplace. We'll dive into key metrics, assess its impact on various roles, and offer practical tips for improvement.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11218902"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Understanding Typing Speed Measurements</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Roboto Medium" pitchFamily="34" charset="0"/>
                <a:ea typeface="Roboto Medium" pitchFamily="34" charset="-122"/>
                <a:cs typeface="Roboto Medium" pitchFamily="34" charset="-120"/>
              </a:rPr>
              <a:t>WPM</a:t>
            </a:r>
            <a:endParaRPr lang="en-US" sz="2200" dirty="0"/>
          </a:p>
        </p:txBody>
      </p:sp>
      <p:sp>
        <p:nvSpPr>
          <p:cNvPr id="4" name="Text 2"/>
          <p:cNvSpPr/>
          <p:nvPr/>
        </p:nvSpPr>
        <p:spPr>
          <a:xfrm>
            <a:off x="793790" y="4396859"/>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Roboto" pitchFamily="34" charset="0"/>
                <a:ea typeface="Roboto" pitchFamily="34" charset="-122"/>
                <a:cs typeface="Roboto" pitchFamily="34" charset="-120"/>
              </a:rPr>
              <a:t>Words per minute (WPM) measures the number of words typed correctly in one minute.</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Roboto Medium" pitchFamily="34" charset="0"/>
                <a:ea typeface="Roboto Medium" pitchFamily="34" charset="-122"/>
                <a:cs typeface="Roboto Medium" pitchFamily="34" charset="-120"/>
              </a:rPr>
              <a:t>CPM</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Roboto" pitchFamily="34" charset="0"/>
                <a:ea typeface="Roboto" pitchFamily="34" charset="-122"/>
                <a:cs typeface="Roboto" pitchFamily="34" charset="-120"/>
              </a:rPr>
              <a:t>Characters per minute (CPM) measures the number of characters typed correctly in one minute.</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Roboto Medium" pitchFamily="34" charset="0"/>
                <a:ea typeface="Roboto Medium" pitchFamily="34" charset="-122"/>
                <a:cs typeface="Roboto Medium" pitchFamily="34" charset="-120"/>
              </a:rPr>
              <a:t>Accuracy</a:t>
            </a:r>
            <a:endParaRPr lang="en-US" sz="2200" dirty="0"/>
          </a:p>
        </p:txBody>
      </p:sp>
      <p:sp>
        <p:nvSpPr>
          <p:cNvPr id="8" name="Text 6"/>
          <p:cNvSpPr/>
          <p:nvPr/>
        </p:nvSpPr>
        <p:spPr>
          <a:xfrm>
            <a:off x="9872067" y="4396859"/>
            <a:ext cx="3978116" cy="725805"/>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Roboto" pitchFamily="34" charset="0"/>
                <a:ea typeface="Roboto" pitchFamily="34" charset="-122"/>
                <a:cs typeface="Roboto" pitchFamily="34" charset="-120"/>
              </a:rPr>
              <a:t>Accuracy refers to the percentage of characters or words typed correctly.</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090749"/>
            <a:ext cx="12613838"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The Importance of Typing Speed in the Workplace</a:t>
            </a:r>
            <a:endParaRPr lang="en-US" sz="4450" dirty="0"/>
          </a:p>
        </p:txBody>
      </p:sp>
      <p:sp>
        <p:nvSpPr>
          <p:cNvPr id="4" name="Shape 1"/>
          <p:cNvSpPr/>
          <p:nvPr/>
        </p:nvSpPr>
        <p:spPr>
          <a:xfrm>
            <a:off x="793790" y="5394841"/>
            <a:ext cx="396835" cy="396835"/>
          </a:xfrm>
          <a:prstGeom prst="roundRect">
            <a:avLst>
              <a:gd name="adj" fmla="val 24007"/>
            </a:avLst>
          </a:prstGeom>
          <a:solidFill>
            <a:srgbClr val="182567"/>
          </a:solidFill>
          <a:ln w="7620">
            <a:solidFill>
              <a:srgbClr val="313E80"/>
            </a:solidFill>
            <a:prstDash val="solid"/>
          </a:ln>
        </p:spPr>
      </p:sp>
      <p:sp>
        <p:nvSpPr>
          <p:cNvPr id="5" name="Text 2"/>
          <p:cNvSpPr/>
          <p:nvPr/>
        </p:nvSpPr>
        <p:spPr>
          <a:xfrm>
            <a:off x="1417439" y="5394841"/>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Productivity Boost</a:t>
            </a:r>
            <a:endParaRPr lang="en-US" sz="2200" dirty="0"/>
          </a:p>
        </p:txBody>
      </p:sp>
      <p:sp>
        <p:nvSpPr>
          <p:cNvPr id="6" name="Text 3"/>
          <p:cNvSpPr/>
          <p:nvPr/>
        </p:nvSpPr>
        <p:spPr>
          <a:xfrm>
            <a:off x="1417439" y="5885259"/>
            <a:ext cx="3572708" cy="1088708"/>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Roboto" pitchFamily="34" charset="0"/>
                <a:ea typeface="Roboto" pitchFamily="34" charset="-122"/>
                <a:cs typeface="Roboto" pitchFamily="34" charset="-120"/>
              </a:rPr>
              <a:t>Faster typing translates to more efficient work completion, saving time and effort.</a:t>
            </a:r>
            <a:endParaRPr lang="en-US" sz="1750" dirty="0"/>
          </a:p>
        </p:txBody>
      </p:sp>
      <p:sp>
        <p:nvSpPr>
          <p:cNvPr id="7" name="Shape 4"/>
          <p:cNvSpPr/>
          <p:nvPr/>
        </p:nvSpPr>
        <p:spPr>
          <a:xfrm>
            <a:off x="5216962" y="5394841"/>
            <a:ext cx="396835" cy="396835"/>
          </a:xfrm>
          <a:prstGeom prst="roundRect">
            <a:avLst>
              <a:gd name="adj" fmla="val 24007"/>
            </a:avLst>
          </a:prstGeom>
          <a:solidFill>
            <a:srgbClr val="182567"/>
          </a:solidFill>
          <a:ln w="7620">
            <a:solidFill>
              <a:srgbClr val="313E80"/>
            </a:solidFill>
            <a:prstDash val="solid"/>
          </a:ln>
        </p:spPr>
      </p:sp>
      <p:sp>
        <p:nvSpPr>
          <p:cNvPr id="8" name="Text 5"/>
          <p:cNvSpPr/>
          <p:nvPr/>
        </p:nvSpPr>
        <p:spPr>
          <a:xfrm>
            <a:off x="5840611" y="5394841"/>
            <a:ext cx="3328392" cy="354330"/>
          </a:xfrm>
          <a:prstGeom prst="rect">
            <a:avLst/>
          </a:prstGeom>
          <a:noFill/>
          <a:ln/>
        </p:spPr>
        <p:txBody>
          <a:bodyPr wrap="none" lIns="0" tIns="0" rIns="0" bIns="0" rtlCol="0" anchor="t"/>
          <a:lstStyle/>
          <a:p>
            <a:pP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Enhanced Communication</a:t>
            </a:r>
            <a:endParaRPr lang="en-US" sz="2200" dirty="0"/>
          </a:p>
        </p:txBody>
      </p:sp>
      <p:sp>
        <p:nvSpPr>
          <p:cNvPr id="9" name="Text 6"/>
          <p:cNvSpPr/>
          <p:nvPr/>
        </p:nvSpPr>
        <p:spPr>
          <a:xfrm>
            <a:off x="5840611" y="5885259"/>
            <a:ext cx="3572708" cy="1088708"/>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Roboto" pitchFamily="34" charset="0"/>
                <a:ea typeface="Roboto" pitchFamily="34" charset="-122"/>
                <a:cs typeface="Roboto" pitchFamily="34" charset="-120"/>
              </a:rPr>
              <a:t>Accuracy ensures clear and effective communication through emails, reports, and documents.</a:t>
            </a:r>
            <a:endParaRPr lang="en-US" sz="1750" dirty="0"/>
          </a:p>
        </p:txBody>
      </p:sp>
      <p:sp>
        <p:nvSpPr>
          <p:cNvPr id="10" name="Shape 7"/>
          <p:cNvSpPr/>
          <p:nvPr/>
        </p:nvSpPr>
        <p:spPr>
          <a:xfrm>
            <a:off x="9640133" y="5394841"/>
            <a:ext cx="396835" cy="396835"/>
          </a:xfrm>
          <a:prstGeom prst="roundRect">
            <a:avLst>
              <a:gd name="adj" fmla="val 24007"/>
            </a:avLst>
          </a:prstGeom>
          <a:solidFill>
            <a:srgbClr val="182567"/>
          </a:solidFill>
          <a:ln w="7620">
            <a:solidFill>
              <a:srgbClr val="313E80"/>
            </a:solidFill>
            <a:prstDash val="solid"/>
          </a:ln>
        </p:spPr>
      </p:sp>
      <p:sp>
        <p:nvSpPr>
          <p:cNvPr id="11" name="Text 8"/>
          <p:cNvSpPr/>
          <p:nvPr/>
        </p:nvSpPr>
        <p:spPr>
          <a:xfrm>
            <a:off x="10263783" y="5394841"/>
            <a:ext cx="2835235" cy="354330"/>
          </a:xfrm>
          <a:prstGeom prst="rect">
            <a:avLst/>
          </a:prstGeom>
          <a:noFill/>
          <a:ln/>
        </p:spPr>
        <p:txBody>
          <a:bodyPr wrap="none" lIns="0" tIns="0" rIns="0" bIns="0" rtlCol="0" anchor="t"/>
          <a:lstStyle/>
          <a:p>
            <a:pPr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Reduced Errors</a:t>
            </a:r>
            <a:endParaRPr lang="en-US" sz="2200" dirty="0"/>
          </a:p>
        </p:txBody>
      </p:sp>
      <p:sp>
        <p:nvSpPr>
          <p:cNvPr id="12" name="Text 9"/>
          <p:cNvSpPr/>
          <p:nvPr/>
        </p:nvSpPr>
        <p:spPr>
          <a:xfrm>
            <a:off x="10263783" y="5885259"/>
            <a:ext cx="3572708" cy="1088708"/>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Roboto" pitchFamily="34" charset="0"/>
                <a:ea typeface="Roboto" pitchFamily="34" charset="-122"/>
                <a:cs typeface="Roboto" pitchFamily="34" charset="-120"/>
              </a:rPr>
              <a:t>Improved accuracy minimizes mistakes, leading to higher quality work and fewer revisions.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74502" y="610433"/>
            <a:ext cx="7594997" cy="1383030"/>
          </a:xfrm>
          <a:prstGeom prst="rect">
            <a:avLst/>
          </a:prstGeom>
          <a:noFill/>
          <a:ln/>
        </p:spPr>
        <p:txBody>
          <a:bodyPr wrap="square" lIns="0" tIns="0" rIns="0" bIns="0" rtlCol="0" anchor="t"/>
          <a:lstStyle/>
          <a:p>
            <a:pPr indent="0" marL="0">
              <a:lnSpc>
                <a:spcPts val="5400"/>
              </a:lnSpc>
              <a:buNone/>
            </a:pPr>
            <a:r>
              <a:rPr lang="en-US" sz="4350" dirty="0">
                <a:solidFill>
                  <a:srgbClr val="FFFFFF"/>
                </a:solidFill>
                <a:latin typeface="Roboto Medium" pitchFamily="34" charset="0"/>
                <a:ea typeface="Roboto Medium" pitchFamily="34" charset="-122"/>
                <a:cs typeface="Roboto Medium" pitchFamily="34" charset="-120"/>
              </a:rPr>
              <a:t>Common Typing Techniques and Their Impact on Speed</a:t>
            </a:r>
            <a:endParaRPr lang="en-US" sz="4350" dirty="0"/>
          </a:p>
        </p:txBody>
      </p:sp>
      <p:pic>
        <p:nvPicPr>
          <p:cNvPr id="4" name="Image 1" descr="preencoded.png">    </p:cNvPr>
          <p:cNvPicPr>
            <a:picLocks noChangeAspect="1"/>
          </p:cNvPicPr>
          <p:nvPr/>
        </p:nvPicPr>
        <p:blipFill>
          <a:blip r:embed="rId2"/>
          <a:stretch>
            <a:fillRect/>
          </a:stretch>
        </p:blipFill>
        <p:spPr>
          <a:xfrm>
            <a:off x="774502" y="2325291"/>
            <a:ext cx="553164" cy="553164"/>
          </a:xfrm>
          <a:prstGeom prst="rect">
            <a:avLst/>
          </a:prstGeom>
        </p:spPr>
      </p:pic>
      <p:sp>
        <p:nvSpPr>
          <p:cNvPr id="5" name="Text 1"/>
          <p:cNvSpPr/>
          <p:nvPr/>
        </p:nvSpPr>
        <p:spPr>
          <a:xfrm>
            <a:off x="774502" y="3099673"/>
            <a:ext cx="2766179" cy="345638"/>
          </a:xfrm>
          <a:prstGeom prst="rect">
            <a:avLst/>
          </a:prstGeom>
          <a:noFill/>
          <a:ln/>
        </p:spPr>
        <p:txBody>
          <a:bodyPr wrap="none" lIns="0" tIns="0" rIns="0" bIns="0" rtlCol="0" anchor="t"/>
          <a:lstStyle/>
          <a:p>
            <a:pPr algn="l" indent="0" marL="0">
              <a:lnSpc>
                <a:spcPts val="2700"/>
              </a:lnSpc>
              <a:buNone/>
            </a:pPr>
            <a:r>
              <a:rPr lang="en-US" sz="2150" dirty="0">
                <a:solidFill>
                  <a:srgbClr val="CFD0D8"/>
                </a:solidFill>
                <a:latin typeface="Roboto Medium" pitchFamily="34" charset="0"/>
                <a:ea typeface="Roboto Medium" pitchFamily="34" charset="-122"/>
                <a:cs typeface="Roboto Medium" pitchFamily="34" charset="-120"/>
              </a:rPr>
              <a:t>Home Row Typing</a:t>
            </a:r>
            <a:endParaRPr lang="en-US" sz="2150" dirty="0"/>
          </a:p>
        </p:txBody>
      </p:sp>
      <p:sp>
        <p:nvSpPr>
          <p:cNvPr id="6" name="Text 2"/>
          <p:cNvSpPr/>
          <p:nvPr/>
        </p:nvSpPr>
        <p:spPr>
          <a:xfrm>
            <a:off x="774502" y="3578066"/>
            <a:ext cx="3631525" cy="708184"/>
          </a:xfrm>
          <a:prstGeom prst="rect">
            <a:avLst/>
          </a:prstGeom>
          <a:noFill/>
          <a:ln/>
        </p:spPr>
        <p:txBody>
          <a:bodyPr wrap="square" lIns="0" tIns="0" rIns="0" bIns="0" rtlCol="0" anchor="t"/>
          <a:lstStyle/>
          <a:p>
            <a:pPr algn="l" indent="0" marL="0">
              <a:lnSpc>
                <a:spcPts val="2750"/>
              </a:lnSpc>
              <a:buNone/>
            </a:pPr>
            <a:r>
              <a:rPr lang="en-US" sz="1700" dirty="0">
                <a:solidFill>
                  <a:srgbClr val="CFD0D8"/>
                </a:solidFill>
                <a:latin typeface="Roboto" pitchFamily="34" charset="0"/>
                <a:ea typeface="Roboto" pitchFamily="34" charset="-122"/>
                <a:cs typeface="Roboto" pitchFamily="34" charset="-120"/>
              </a:rPr>
              <a:t>Using the home row keys as a base for efficient finger movements.</a:t>
            </a:r>
            <a:endParaRPr lang="en-US" sz="1700" dirty="0"/>
          </a:p>
        </p:txBody>
      </p:sp>
      <p:pic>
        <p:nvPicPr>
          <p:cNvPr id="7" name="Image 2" descr="preencoded.png">    </p:cNvPr>
          <p:cNvPicPr>
            <a:picLocks noChangeAspect="1"/>
          </p:cNvPicPr>
          <p:nvPr/>
        </p:nvPicPr>
        <p:blipFill>
          <a:blip r:embed="rId3"/>
          <a:stretch>
            <a:fillRect/>
          </a:stretch>
        </p:blipFill>
        <p:spPr>
          <a:xfrm>
            <a:off x="4737854" y="2325291"/>
            <a:ext cx="553164" cy="553164"/>
          </a:xfrm>
          <a:prstGeom prst="rect">
            <a:avLst/>
          </a:prstGeom>
        </p:spPr>
      </p:pic>
      <p:sp>
        <p:nvSpPr>
          <p:cNvPr id="8" name="Text 3"/>
          <p:cNvSpPr/>
          <p:nvPr/>
        </p:nvSpPr>
        <p:spPr>
          <a:xfrm>
            <a:off x="4737854" y="3099673"/>
            <a:ext cx="2766179" cy="345638"/>
          </a:xfrm>
          <a:prstGeom prst="rect">
            <a:avLst/>
          </a:prstGeom>
          <a:noFill/>
          <a:ln/>
        </p:spPr>
        <p:txBody>
          <a:bodyPr wrap="none" lIns="0" tIns="0" rIns="0" bIns="0" rtlCol="0" anchor="t"/>
          <a:lstStyle/>
          <a:p>
            <a:pPr algn="l" indent="0" marL="0">
              <a:lnSpc>
                <a:spcPts val="2700"/>
              </a:lnSpc>
              <a:buNone/>
            </a:pPr>
            <a:r>
              <a:rPr lang="en-US" sz="2150" dirty="0">
                <a:solidFill>
                  <a:srgbClr val="CFD0D8"/>
                </a:solidFill>
                <a:latin typeface="Roboto Medium" pitchFamily="34" charset="0"/>
                <a:ea typeface="Roboto Medium" pitchFamily="34" charset="-122"/>
                <a:cs typeface="Roboto Medium" pitchFamily="34" charset="-120"/>
              </a:rPr>
              <a:t>Touch Typing</a:t>
            </a:r>
            <a:endParaRPr lang="en-US" sz="2150" dirty="0"/>
          </a:p>
        </p:txBody>
      </p:sp>
      <p:sp>
        <p:nvSpPr>
          <p:cNvPr id="9" name="Text 4"/>
          <p:cNvSpPr/>
          <p:nvPr/>
        </p:nvSpPr>
        <p:spPr>
          <a:xfrm>
            <a:off x="4737854" y="3578066"/>
            <a:ext cx="3631644" cy="1062276"/>
          </a:xfrm>
          <a:prstGeom prst="rect">
            <a:avLst/>
          </a:prstGeom>
          <a:noFill/>
          <a:ln/>
        </p:spPr>
        <p:txBody>
          <a:bodyPr wrap="square" lIns="0" tIns="0" rIns="0" bIns="0" rtlCol="0" anchor="t"/>
          <a:lstStyle/>
          <a:p>
            <a:pPr algn="l" indent="0" marL="0">
              <a:lnSpc>
                <a:spcPts val="2750"/>
              </a:lnSpc>
              <a:buNone/>
            </a:pPr>
            <a:r>
              <a:rPr lang="en-US" sz="1700" dirty="0">
                <a:solidFill>
                  <a:srgbClr val="CFD0D8"/>
                </a:solidFill>
                <a:latin typeface="Roboto" pitchFamily="34" charset="0"/>
                <a:ea typeface="Roboto" pitchFamily="34" charset="-122"/>
                <a:cs typeface="Roboto" pitchFamily="34" charset="-120"/>
              </a:rPr>
              <a:t>Typing without looking at the keyboard, relying on muscle memory.</a:t>
            </a:r>
            <a:endParaRPr lang="en-US" sz="1700" dirty="0"/>
          </a:p>
        </p:txBody>
      </p:sp>
      <p:pic>
        <p:nvPicPr>
          <p:cNvPr id="10" name="Image 3" descr="preencoded.png">    </p:cNvPr>
          <p:cNvPicPr>
            <a:picLocks noChangeAspect="1"/>
          </p:cNvPicPr>
          <p:nvPr/>
        </p:nvPicPr>
        <p:blipFill>
          <a:blip r:embed="rId4"/>
          <a:stretch>
            <a:fillRect/>
          </a:stretch>
        </p:blipFill>
        <p:spPr>
          <a:xfrm>
            <a:off x="774502" y="5304115"/>
            <a:ext cx="553164" cy="553164"/>
          </a:xfrm>
          <a:prstGeom prst="rect">
            <a:avLst/>
          </a:prstGeom>
        </p:spPr>
      </p:pic>
      <p:sp>
        <p:nvSpPr>
          <p:cNvPr id="11" name="Text 5"/>
          <p:cNvSpPr/>
          <p:nvPr/>
        </p:nvSpPr>
        <p:spPr>
          <a:xfrm>
            <a:off x="774502" y="6078498"/>
            <a:ext cx="2766179" cy="345638"/>
          </a:xfrm>
          <a:prstGeom prst="rect">
            <a:avLst/>
          </a:prstGeom>
          <a:noFill/>
          <a:ln/>
        </p:spPr>
        <p:txBody>
          <a:bodyPr wrap="none" lIns="0" tIns="0" rIns="0" bIns="0" rtlCol="0" anchor="t"/>
          <a:lstStyle/>
          <a:p>
            <a:pPr algn="l" indent="0" marL="0">
              <a:lnSpc>
                <a:spcPts val="2700"/>
              </a:lnSpc>
              <a:buNone/>
            </a:pPr>
            <a:r>
              <a:rPr lang="en-US" sz="2150" dirty="0">
                <a:solidFill>
                  <a:srgbClr val="CFD0D8"/>
                </a:solidFill>
                <a:latin typeface="Roboto Medium" pitchFamily="34" charset="0"/>
                <a:ea typeface="Roboto Medium" pitchFamily="34" charset="-122"/>
                <a:cs typeface="Roboto Medium" pitchFamily="34" charset="-120"/>
              </a:rPr>
              <a:t>Correct Posture</a:t>
            </a:r>
            <a:endParaRPr lang="en-US" sz="2150" dirty="0"/>
          </a:p>
        </p:txBody>
      </p:sp>
      <p:sp>
        <p:nvSpPr>
          <p:cNvPr id="12" name="Text 6"/>
          <p:cNvSpPr/>
          <p:nvPr/>
        </p:nvSpPr>
        <p:spPr>
          <a:xfrm>
            <a:off x="774502" y="6556891"/>
            <a:ext cx="3631525" cy="1062276"/>
          </a:xfrm>
          <a:prstGeom prst="rect">
            <a:avLst/>
          </a:prstGeom>
          <a:noFill/>
          <a:ln/>
        </p:spPr>
        <p:txBody>
          <a:bodyPr wrap="square" lIns="0" tIns="0" rIns="0" bIns="0" rtlCol="0" anchor="t"/>
          <a:lstStyle/>
          <a:p>
            <a:pPr algn="l" indent="0" marL="0">
              <a:lnSpc>
                <a:spcPts val="2750"/>
              </a:lnSpc>
              <a:buNone/>
            </a:pPr>
            <a:r>
              <a:rPr lang="en-US" sz="1700" dirty="0">
                <a:solidFill>
                  <a:srgbClr val="CFD0D8"/>
                </a:solidFill>
                <a:latin typeface="Roboto" pitchFamily="34" charset="0"/>
                <a:ea typeface="Roboto" pitchFamily="34" charset="-122"/>
                <a:cs typeface="Roboto" pitchFamily="34" charset="-120"/>
              </a:rPr>
              <a:t>Maintaining proper posture and hand positioning for comfort and accuracy.</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01635" y="574596"/>
            <a:ext cx="12039005" cy="626388"/>
          </a:xfrm>
          <a:prstGeom prst="rect">
            <a:avLst/>
          </a:prstGeom>
          <a:noFill/>
          <a:ln/>
        </p:spPr>
        <p:txBody>
          <a:bodyPr wrap="none" lIns="0" tIns="0" rIns="0" bIns="0" rtlCol="0" anchor="t"/>
          <a:lstStyle/>
          <a:p>
            <a:pPr indent="0" marL="0">
              <a:lnSpc>
                <a:spcPts val="4900"/>
              </a:lnSpc>
              <a:buNone/>
            </a:pPr>
            <a:r>
              <a:rPr lang="en-US" sz="3900" dirty="0">
                <a:solidFill>
                  <a:srgbClr val="FFFFFF"/>
                </a:solidFill>
                <a:latin typeface="Roboto Medium" pitchFamily="34" charset="0"/>
                <a:ea typeface="Roboto Medium" pitchFamily="34" charset="-122"/>
                <a:cs typeface="Roboto Medium" pitchFamily="34" charset="-120"/>
              </a:rPr>
              <a:t>Benchmarking Typing Speed by Job Role and Industry</a:t>
            </a:r>
            <a:endParaRPr lang="en-US" sz="3900" dirty="0"/>
          </a:p>
        </p:txBody>
      </p:sp>
      <p:pic>
        <p:nvPicPr>
          <p:cNvPr id="3" name="Image 0" descr="preencoded.png">    </p:cNvPr>
          <p:cNvPicPr>
            <a:picLocks noChangeAspect="1"/>
          </p:cNvPicPr>
          <p:nvPr/>
        </p:nvPicPr>
        <p:blipFill>
          <a:blip r:embed="rId1"/>
          <a:stretch>
            <a:fillRect/>
          </a:stretch>
        </p:blipFill>
        <p:spPr>
          <a:xfrm>
            <a:off x="3189923" y="1601867"/>
            <a:ext cx="1636752" cy="1475780"/>
          </a:xfrm>
          <a:prstGeom prst="rect">
            <a:avLst/>
          </a:prstGeom>
        </p:spPr>
      </p:pic>
      <p:sp>
        <p:nvSpPr>
          <p:cNvPr id="4" name="Text 1"/>
          <p:cNvSpPr/>
          <p:nvPr/>
        </p:nvSpPr>
        <p:spPr>
          <a:xfrm>
            <a:off x="3937040" y="2330410"/>
            <a:ext cx="142399" cy="401003"/>
          </a:xfrm>
          <a:prstGeom prst="rect">
            <a:avLst/>
          </a:prstGeom>
          <a:noFill/>
          <a:ln/>
        </p:spPr>
        <p:txBody>
          <a:bodyPr wrap="none" lIns="0" tIns="0" rIns="0" bIns="0" rtlCol="0" anchor="t"/>
          <a:lstStyle/>
          <a:p>
            <a:pPr algn="ctr" indent="0" marL="0">
              <a:lnSpc>
                <a:spcPts val="3150"/>
              </a:lnSpc>
              <a:buNone/>
            </a:pPr>
            <a:r>
              <a:rPr lang="en-US" sz="1950" dirty="0">
                <a:solidFill>
                  <a:srgbClr val="CFD0D8"/>
                </a:solidFill>
                <a:latin typeface="Roboto Medium" pitchFamily="34" charset="0"/>
                <a:ea typeface="Roboto Medium" pitchFamily="34" charset="-122"/>
                <a:cs typeface="Roboto Medium" pitchFamily="34" charset="-120"/>
              </a:rPr>
              <a:t>1</a:t>
            </a:r>
            <a:endParaRPr lang="en-US" sz="1950" dirty="0"/>
          </a:p>
        </p:txBody>
      </p:sp>
      <p:sp>
        <p:nvSpPr>
          <p:cNvPr id="5" name="Text 2"/>
          <p:cNvSpPr/>
          <p:nvPr/>
        </p:nvSpPr>
        <p:spPr>
          <a:xfrm>
            <a:off x="5027057" y="1962626"/>
            <a:ext cx="2505789" cy="313253"/>
          </a:xfrm>
          <a:prstGeom prst="rect">
            <a:avLst/>
          </a:prstGeom>
          <a:noFill/>
          <a:ln/>
        </p:spPr>
        <p:txBody>
          <a:bodyPr wrap="none" lIns="0" tIns="0" rIns="0" bIns="0" rtlCol="0" anchor="t"/>
          <a:lstStyle/>
          <a:p>
            <a:pPr algn="l" indent="0" marL="0">
              <a:lnSpc>
                <a:spcPts val="2450"/>
              </a:lnSpc>
              <a:buNone/>
            </a:pPr>
            <a:r>
              <a:rPr lang="en-US" sz="1950" dirty="0">
                <a:solidFill>
                  <a:srgbClr val="CFD0D8"/>
                </a:solidFill>
                <a:latin typeface="Roboto Medium" pitchFamily="34" charset="0"/>
                <a:ea typeface="Roboto Medium" pitchFamily="34" charset="-122"/>
                <a:cs typeface="Roboto Medium" pitchFamily="34" charset="-120"/>
              </a:rPr>
              <a:t>Executives</a:t>
            </a:r>
            <a:endParaRPr lang="en-US" sz="1950" dirty="0"/>
          </a:p>
        </p:txBody>
      </p:sp>
      <p:sp>
        <p:nvSpPr>
          <p:cNvPr id="6" name="Text 3"/>
          <p:cNvSpPr/>
          <p:nvPr/>
        </p:nvSpPr>
        <p:spPr>
          <a:xfrm>
            <a:off x="5027057" y="2396133"/>
            <a:ext cx="6181963" cy="320754"/>
          </a:xfrm>
          <a:prstGeom prst="rect">
            <a:avLst/>
          </a:prstGeom>
          <a:noFill/>
          <a:ln/>
        </p:spPr>
        <p:txBody>
          <a:bodyPr wrap="none" lIns="0" tIns="0" rIns="0" bIns="0" rtlCol="0" anchor="t"/>
          <a:lstStyle/>
          <a:p>
            <a:pPr algn="l" indent="0" marL="0">
              <a:lnSpc>
                <a:spcPts val="2500"/>
              </a:lnSpc>
              <a:buNone/>
            </a:pPr>
            <a:r>
              <a:rPr lang="en-US" sz="1550" dirty="0">
                <a:solidFill>
                  <a:srgbClr val="CFD0D8"/>
                </a:solidFill>
                <a:latin typeface="Roboto" pitchFamily="34" charset="0"/>
                <a:ea typeface="Roboto" pitchFamily="34" charset="-122"/>
                <a:cs typeface="Roboto" pitchFamily="34" charset="-120"/>
              </a:rPr>
              <a:t>Typically require moderate typing speed for emails and presentations.</a:t>
            </a:r>
            <a:endParaRPr lang="en-US" sz="1550" dirty="0"/>
          </a:p>
        </p:txBody>
      </p:sp>
      <p:sp>
        <p:nvSpPr>
          <p:cNvPr id="7" name="Shape 4"/>
          <p:cNvSpPr/>
          <p:nvPr/>
        </p:nvSpPr>
        <p:spPr>
          <a:xfrm>
            <a:off x="4876681" y="3093125"/>
            <a:ext cx="9002078" cy="11430"/>
          </a:xfrm>
          <a:prstGeom prst="roundRect">
            <a:avLst>
              <a:gd name="adj" fmla="val 736630"/>
            </a:avLst>
          </a:prstGeom>
          <a:solidFill>
            <a:srgbClr val="313E80"/>
          </a:solidFill>
          <a:ln/>
        </p:spPr>
      </p:sp>
      <p:pic>
        <p:nvPicPr>
          <p:cNvPr id="8" name="Image 1" descr="preencoded.png">    </p:cNvPr>
          <p:cNvPicPr>
            <a:picLocks noChangeAspect="1"/>
          </p:cNvPicPr>
          <p:nvPr/>
        </p:nvPicPr>
        <p:blipFill>
          <a:blip r:embed="rId2"/>
          <a:stretch>
            <a:fillRect/>
          </a:stretch>
        </p:blipFill>
        <p:spPr>
          <a:xfrm>
            <a:off x="2371487" y="3127653"/>
            <a:ext cx="3273623" cy="1475780"/>
          </a:xfrm>
          <a:prstGeom prst="rect">
            <a:avLst/>
          </a:prstGeom>
        </p:spPr>
      </p:pic>
      <p:sp>
        <p:nvSpPr>
          <p:cNvPr id="9" name="Text 5"/>
          <p:cNvSpPr/>
          <p:nvPr/>
        </p:nvSpPr>
        <p:spPr>
          <a:xfrm>
            <a:off x="3937040" y="3664982"/>
            <a:ext cx="142399" cy="401003"/>
          </a:xfrm>
          <a:prstGeom prst="rect">
            <a:avLst/>
          </a:prstGeom>
          <a:noFill/>
          <a:ln/>
        </p:spPr>
        <p:txBody>
          <a:bodyPr wrap="none" lIns="0" tIns="0" rIns="0" bIns="0" rtlCol="0" anchor="t"/>
          <a:lstStyle/>
          <a:p>
            <a:pPr algn="ctr" indent="0" marL="0">
              <a:lnSpc>
                <a:spcPts val="3150"/>
              </a:lnSpc>
              <a:buNone/>
            </a:pPr>
            <a:r>
              <a:rPr lang="en-US" sz="1950" dirty="0">
                <a:solidFill>
                  <a:srgbClr val="CFD0D8"/>
                </a:solidFill>
                <a:latin typeface="Roboto Medium" pitchFamily="34" charset="0"/>
                <a:ea typeface="Roboto Medium" pitchFamily="34" charset="-122"/>
                <a:cs typeface="Roboto Medium" pitchFamily="34" charset="-120"/>
              </a:rPr>
              <a:t>2</a:t>
            </a:r>
            <a:endParaRPr lang="en-US" sz="1950" dirty="0"/>
          </a:p>
        </p:txBody>
      </p:sp>
      <p:sp>
        <p:nvSpPr>
          <p:cNvPr id="10" name="Text 6"/>
          <p:cNvSpPr/>
          <p:nvPr/>
        </p:nvSpPr>
        <p:spPr>
          <a:xfrm>
            <a:off x="5845493" y="3488412"/>
            <a:ext cx="2505789" cy="313253"/>
          </a:xfrm>
          <a:prstGeom prst="rect">
            <a:avLst/>
          </a:prstGeom>
          <a:noFill/>
          <a:ln/>
        </p:spPr>
        <p:txBody>
          <a:bodyPr wrap="none" lIns="0" tIns="0" rIns="0" bIns="0" rtlCol="0" anchor="t"/>
          <a:lstStyle/>
          <a:p>
            <a:pPr algn="l" indent="0" marL="0">
              <a:lnSpc>
                <a:spcPts val="2450"/>
              </a:lnSpc>
              <a:buNone/>
            </a:pPr>
            <a:r>
              <a:rPr lang="en-US" sz="1950" dirty="0">
                <a:solidFill>
                  <a:srgbClr val="CFD0D8"/>
                </a:solidFill>
                <a:latin typeface="Roboto Medium" pitchFamily="34" charset="0"/>
                <a:ea typeface="Roboto Medium" pitchFamily="34" charset="-122"/>
                <a:cs typeface="Roboto Medium" pitchFamily="34" charset="-120"/>
              </a:rPr>
              <a:t>Administrative Staff</a:t>
            </a:r>
            <a:endParaRPr lang="en-US" sz="1950" dirty="0"/>
          </a:p>
        </p:txBody>
      </p:sp>
      <p:sp>
        <p:nvSpPr>
          <p:cNvPr id="11" name="Text 7"/>
          <p:cNvSpPr/>
          <p:nvPr/>
        </p:nvSpPr>
        <p:spPr>
          <a:xfrm>
            <a:off x="5845493" y="3921919"/>
            <a:ext cx="6884194" cy="320754"/>
          </a:xfrm>
          <a:prstGeom prst="rect">
            <a:avLst/>
          </a:prstGeom>
          <a:noFill/>
          <a:ln/>
        </p:spPr>
        <p:txBody>
          <a:bodyPr wrap="none" lIns="0" tIns="0" rIns="0" bIns="0" rtlCol="0" anchor="t"/>
          <a:lstStyle/>
          <a:p>
            <a:pPr algn="l" indent="0" marL="0">
              <a:lnSpc>
                <a:spcPts val="2500"/>
              </a:lnSpc>
              <a:buNone/>
            </a:pPr>
            <a:r>
              <a:rPr lang="en-US" sz="1550" dirty="0">
                <a:solidFill>
                  <a:srgbClr val="CFD0D8"/>
                </a:solidFill>
                <a:latin typeface="Roboto" pitchFamily="34" charset="0"/>
                <a:ea typeface="Roboto" pitchFamily="34" charset="-122"/>
                <a:cs typeface="Roboto" pitchFamily="34" charset="-120"/>
              </a:rPr>
              <a:t>High typing speed essential for efficient document processing and data entry.</a:t>
            </a:r>
            <a:endParaRPr lang="en-US" sz="1550" dirty="0"/>
          </a:p>
        </p:txBody>
      </p:sp>
      <p:sp>
        <p:nvSpPr>
          <p:cNvPr id="12" name="Shape 8"/>
          <p:cNvSpPr/>
          <p:nvPr/>
        </p:nvSpPr>
        <p:spPr>
          <a:xfrm>
            <a:off x="5695117" y="4618911"/>
            <a:ext cx="8183642" cy="11430"/>
          </a:xfrm>
          <a:prstGeom prst="roundRect">
            <a:avLst>
              <a:gd name="adj" fmla="val 736630"/>
            </a:avLst>
          </a:prstGeom>
          <a:solidFill>
            <a:srgbClr val="313E80"/>
          </a:solidFill>
          <a:ln/>
        </p:spPr>
      </p:sp>
      <p:pic>
        <p:nvPicPr>
          <p:cNvPr id="13" name="Image 2" descr="preencoded.png">    </p:cNvPr>
          <p:cNvPicPr>
            <a:picLocks noChangeAspect="1"/>
          </p:cNvPicPr>
          <p:nvPr/>
        </p:nvPicPr>
        <p:blipFill>
          <a:blip r:embed="rId3"/>
          <a:stretch>
            <a:fillRect/>
          </a:stretch>
        </p:blipFill>
        <p:spPr>
          <a:xfrm>
            <a:off x="1553051" y="4653439"/>
            <a:ext cx="4910495" cy="1475780"/>
          </a:xfrm>
          <a:prstGeom prst="rect">
            <a:avLst/>
          </a:prstGeom>
        </p:spPr>
      </p:pic>
      <p:sp>
        <p:nvSpPr>
          <p:cNvPr id="14" name="Text 9"/>
          <p:cNvSpPr/>
          <p:nvPr/>
        </p:nvSpPr>
        <p:spPr>
          <a:xfrm>
            <a:off x="3937040" y="5190768"/>
            <a:ext cx="142399" cy="401003"/>
          </a:xfrm>
          <a:prstGeom prst="rect">
            <a:avLst/>
          </a:prstGeom>
          <a:noFill/>
          <a:ln/>
        </p:spPr>
        <p:txBody>
          <a:bodyPr wrap="none" lIns="0" tIns="0" rIns="0" bIns="0" rtlCol="0" anchor="t"/>
          <a:lstStyle/>
          <a:p>
            <a:pPr algn="ctr" indent="0" marL="0">
              <a:lnSpc>
                <a:spcPts val="3150"/>
              </a:lnSpc>
              <a:buNone/>
            </a:pPr>
            <a:r>
              <a:rPr lang="en-US" sz="1950" dirty="0">
                <a:solidFill>
                  <a:srgbClr val="CFD0D8"/>
                </a:solidFill>
                <a:latin typeface="Roboto Medium" pitchFamily="34" charset="0"/>
                <a:ea typeface="Roboto Medium" pitchFamily="34" charset="-122"/>
                <a:cs typeface="Roboto Medium" pitchFamily="34" charset="-120"/>
              </a:rPr>
              <a:t>3</a:t>
            </a:r>
            <a:endParaRPr lang="en-US" sz="1950" dirty="0"/>
          </a:p>
        </p:txBody>
      </p:sp>
      <p:sp>
        <p:nvSpPr>
          <p:cNvPr id="15" name="Text 10"/>
          <p:cNvSpPr/>
          <p:nvPr/>
        </p:nvSpPr>
        <p:spPr>
          <a:xfrm>
            <a:off x="6663928" y="5014198"/>
            <a:ext cx="2505789" cy="313253"/>
          </a:xfrm>
          <a:prstGeom prst="rect">
            <a:avLst/>
          </a:prstGeom>
          <a:noFill/>
          <a:ln/>
        </p:spPr>
        <p:txBody>
          <a:bodyPr wrap="none" lIns="0" tIns="0" rIns="0" bIns="0" rtlCol="0" anchor="t"/>
          <a:lstStyle/>
          <a:p>
            <a:pPr algn="l" indent="0" marL="0">
              <a:lnSpc>
                <a:spcPts val="2450"/>
              </a:lnSpc>
              <a:buNone/>
            </a:pPr>
            <a:r>
              <a:rPr lang="en-US" sz="1950" dirty="0">
                <a:solidFill>
                  <a:srgbClr val="CFD0D8"/>
                </a:solidFill>
                <a:latin typeface="Roboto Medium" pitchFamily="34" charset="0"/>
                <a:ea typeface="Roboto Medium" pitchFamily="34" charset="-122"/>
                <a:cs typeface="Roboto Medium" pitchFamily="34" charset="-120"/>
              </a:rPr>
              <a:t>Customer Service</a:t>
            </a:r>
            <a:endParaRPr lang="en-US" sz="1950" dirty="0"/>
          </a:p>
        </p:txBody>
      </p:sp>
      <p:sp>
        <p:nvSpPr>
          <p:cNvPr id="16" name="Text 11"/>
          <p:cNvSpPr/>
          <p:nvPr/>
        </p:nvSpPr>
        <p:spPr>
          <a:xfrm>
            <a:off x="6663928" y="5447705"/>
            <a:ext cx="6153864" cy="320754"/>
          </a:xfrm>
          <a:prstGeom prst="rect">
            <a:avLst/>
          </a:prstGeom>
          <a:noFill/>
          <a:ln/>
        </p:spPr>
        <p:txBody>
          <a:bodyPr wrap="none" lIns="0" tIns="0" rIns="0" bIns="0" rtlCol="0" anchor="t"/>
          <a:lstStyle/>
          <a:p>
            <a:pPr algn="l" indent="0" marL="0">
              <a:lnSpc>
                <a:spcPts val="2500"/>
              </a:lnSpc>
              <a:buNone/>
            </a:pPr>
            <a:r>
              <a:rPr lang="en-US" sz="1550" dirty="0">
                <a:solidFill>
                  <a:srgbClr val="CFD0D8"/>
                </a:solidFill>
                <a:latin typeface="Roboto" pitchFamily="34" charset="0"/>
                <a:ea typeface="Roboto" pitchFamily="34" charset="-122"/>
                <a:cs typeface="Roboto" pitchFamily="34" charset="-120"/>
              </a:rPr>
              <a:t>Moderate typing speed required for responding to customer inquiries.</a:t>
            </a:r>
            <a:endParaRPr lang="en-US" sz="1550" dirty="0"/>
          </a:p>
        </p:txBody>
      </p:sp>
      <p:sp>
        <p:nvSpPr>
          <p:cNvPr id="17" name="Shape 12"/>
          <p:cNvSpPr/>
          <p:nvPr/>
        </p:nvSpPr>
        <p:spPr>
          <a:xfrm>
            <a:off x="6513552" y="6144697"/>
            <a:ext cx="7365206" cy="11430"/>
          </a:xfrm>
          <a:prstGeom prst="roundRect">
            <a:avLst>
              <a:gd name="adj" fmla="val 736630"/>
            </a:avLst>
          </a:prstGeom>
          <a:solidFill>
            <a:srgbClr val="313E80"/>
          </a:solidFill>
          <a:ln/>
        </p:spPr>
      </p:sp>
      <p:pic>
        <p:nvPicPr>
          <p:cNvPr id="18" name="Image 3" descr="preencoded.png">    </p:cNvPr>
          <p:cNvPicPr>
            <a:picLocks noChangeAspect="1"/>
          </p:cNvPicPr>
          <p:nvPr/>
        </p:nvPicPr>
        <p:blipFill>
          <a:blip r:embed="rId4"/>
          <a:stretch>
            <a:fillRect/>
          </a:stretch>
        </p:blipFill>
        <p:spPr>
          <a:xfrm>
            <a:off x="734616" y="6179225"/>
            <a:ext cx="6547366" cy="1475780"/>
          </a:xfrm>
          <a:prstGeom prst="rect">
            <a:avLst/>
          </a:prstGeom>
        </p:spPr>
      </p:pic>
      <p:sp>
        <p:nvSpPr>
          <p:cNvPr id="19" name="Text 13"/>
          <p:cNvSpPr/>
          <p:nvPr/>
        </p:nvSpPr>
        <p:spPr>
          <a:xfrm>
            <a:off x="3937040" y="6716554"/>
            <a:ext cx="142399" cy="401003"/>
          </a:xfrm>
          <a:prstGeom prst="rect">
            <a:avLst/>
          </a:prstGeom>
          <a:noFill/>
          <a:ln/>
        </p:spPr>
        <p:txBody>
          <a:bodyPr wrap="none" lIns="0" tIns="0" rIns="0" bIns="0" rtlCol="0" anchor="t"/>
          <a:lstStyle/>
          <a:p>
            <a:pPr algn="ctr" indent="0" marL="0">
              <a:lnSpc>
                <a:spcPts val="3150"/>
              </a:lnSpc>
              <a:buNone/>
            </a:pPr>
            <a:r>
              <a:rPr lang="en-US" sz="1950" dirty="0">
                <a:solidFill>
                  <a:srgbClr val="CFD0D8"/>
                </a:solidFill>
                <a:latin typeface="Roboto Medium" pitchFamily="34" charset="0"/>
                <a:ea typeface="Roboto Medium" pitchFamily="34" charset="-122"/>
                <a:cs typeface="Roboto Medium" pitchFamily="34" charset="-120"/>
              </a:rPr>
              <a:t>4</a:t>
            </a:r>
            <a:endParaRPr lang="en-US" sz="1950" dirty="0"/>
          </a:p>
        </p:txBody>
      </p:sp>
      <p:sp>
        <p:nvSpPr>
          <p:cNvPr id="20" name="Text 14"/>
          <p:cNvSpPr/>
          <p:nvPr/>
        </p:nvSpPr>
        <p:spPr>
          <a:xfrm>
            <a:off x="7482364" y="6379607"/>
            <a:ext cx="2505789" cy="313253"/>
          </a:xfrm>
          <a:prstGeom prst="rect">
            <a:avLst/>
          </a:prstGeom>
          <a:noFill/>
          <a:ln/>
        </p:spPr>
        <p:txBody>
          <a:bodyPr wrap="none" lIns="0" tIns="0" rIns="0" bIns="0" rtlCol="0" anchor="t"/>
          <a:lstStyle/>
          <a:p>
            <a:pPr algn="l" indent="0" marL="0">
              <a:lnSpc>
                <a:spcPts val="2450"/>
              </a:lnSpc>
              <a:buNone/>
            </a:pPr>
            <a:r>
              <a:rPr lang="en-US" sz="1950" dirty="0">
                <a:solidFill>
                  <a:srgbClr val="CFD0D8"/>
                </a:solidFill>
                <a:latin typeface="Roboto Medium" pitchFamily="34" charset="0"/>
                <a:ea typeface="Roboto Medium" pitchFamily="34" charset="-122"/>
                <a:cs typeface="Roboto Medium" pitchFamily="34" charset="-120"/>
              </a:rPr>
              <a:t>Programmers</a:t>
            </a:r>
            <a:endParaRPr lang="en-US" sz="1950" dirty="0"/>
          </a:p>
        </p:txBody>
      </p:sp>
      <p:sp>
        <p:nvSpPr>
          <p:cNvPr id="21" name="Text 15"/>
          <p:cNvSpPr/>
          <p:nvPr/>
        </p:nvSpPr>
        <p:spPr>
          <a:xfrm>
            <a:off x="7482364" y="6813113"/>
            <a:ext cx="6246019" cy="641509"/>
          </a:xfrm>
          <a:prstGeom prst="rect">
            <a:avLst/>
          </a:prstGeom>
          <a:noFill/>
          <a:ln/>
        </p:spPr>
        <p:txBody>
          <a:bodyPr wrap="square" lIns="0" tIns="0" rIns="0" bIns="0" rtlCol="0" anchor="t"/>
          <a:lstStyle/>
          <a:p>
            <a:pPr algn="l" indent="0" marL="0">
              <a:lnSpc>
                <a:spcPts val="2500"/>
              </a:lnSpc>
              <a:buNone/>
            </a:pPr>
            <a:r>
              <a:rPr lang="en-US" sz="1550" dirty="0">
                <a:solidFill>
                  <a:srgbClr val="CFD0D8"/>
                </a:solidFill>
                <a:latin typeface="Roboto" pitchFamily="34" charset="0"/>
                <a:ea typeface="Roboto" pitchFamily="34" charset="-122"/>
                <a:cs typeface="Roboto" pitchFamily="34" charset="-120"/>
              </a:rPr>
              <a:t>Exceptional typing speed crucial for coding and software development.</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82955" y="616625"/>
            <a:ext cx="10933152" cy="699135"/>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Roboto Medium" pitchFamily="34" charset="0"/>
                <a:ea typeface="Roboto Medium" pitchFamily="34" charset="-122"/>
                <a:cs typeface="Roboto Medium" pitchFamily="34" charset="-120"/>
              </a:rPr>
              <a:t>Tips to Improve Typing Speed and Accuracy</a:t>
            </a:r>
            <a:endParaRPr lang="en-US" sz="4400" dirty="0"/>
          </a:p>
        </p:txBody>
      </p:sp>
      <p:sp>
        <p:nvSpPr>
          <p:cNvPr id="3" name="Shape 1"/>
          <p:cNvSpPr/>
          <p:nvPr/>
        </p:nvSpPr>
        <p:spPr>
          <a:xfrm>
            <a:off x="782955" y="1763197"/>
            <a:ext cx="1633061" cy="1289090"/>
          </a:xfrm>
          <a:prstGeom prst="roundRect">
            <a:avLst>
              <a:gd name="adj" fmla="val 7289"/>
            </a:avLst>
          </a:prstGeom>
          <a:solidFill>
            <a:srgbClr val="182567"/>
          </a:solidFill>
          <a:ln w="7620">
            <a:solidFill>
              <a:srgbClr val="313E80"/>
            </a:solidFill>
            <a:prstDash val="solid"/>
          </a:ln>
        </p:spPr>
      </p:sp>
      <p:sp>
        <p:nvSpPr>
          <p:cNvPr id="4" name="Text 2"/>
          <p:cNvSpPr/>
          <p:nvPr/>
        </p:nvSpPr>
        <p:spPr>
          <a:xfrm>
            <a:off x="1014293" y="2183963"/>
            <a:ext cx="158948" cy="447437"/>
          </a:xfrm>
          <a:prstGeom prst="rect">
            <a:avLst/>
          </a:prstGeom>
          <a:noFill/>
          <a:ln/>
        </p:spPr>
        <p:txBody>
          <a:bodyPr wrap="none" lIns="0" tIns="0" rIns="0" bIns="0" rtlCol="0" anchor="t"/>
          <a:lstStyle/>
          <a:p>
            <a:pPr algn="ctr" indent="0" marL="0">
              <a:lnSpc>
                <a:spcPts val="3500"/>
              </a:lnSpc>
              <a:buNone/>
            </a:pPr>
            <a:r>
              <a:rPr lang="en-US" sz="2200" dirty="0">
                <a:solidFill>
                  <a:srgbClr val="CFD0D8"/>
                </a:solidFill>
                <a:latin typeface="Roboto Medium" pitchFamily="34" charset="0"/>
                <a:ea typeface="Roboto Medium" pitchFamily="34" charset="-122"/>
                <a:cs typeface="Roboto Medium" pitchFamily="34" charset="-120"/>
              </a:rPr>
              <a:t>1</a:t>
            </a:r>
            <a:endParaRPr lang="en-US" sz="2200" dirty="0"/>
          </a:p>
        </p:txBody>
      </p:sp>
      <p:sp>
        <p:nvSpPr>
          <p:cNvPr id="5" name="Text 3"/>
          <p:cNvSpPr/>
          <p:nvPr/>
        </p:nvSpPr>
        <p:spPr>
          <a:xfrm>
            <a:off x="2639735" y="1986915"/>
            <a:ext cx="2796421" cy="349568"/>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Practice Regularly</a:t>
            </a:r>
            <a:endParaRPr lang="en-US" sz="2200" dirty="0"/>
          </a:p>
        </p:txBody>
      </p:sp>
      <p:sp>
        <p:nvSpPr>
          <p:cNvPr id="6" name="Text 4"/>
          <p:cNvSpPr/>
          <p:nvPr/>
        </p:nvSpPr>
        <p:spPr>
          <a:xfrm>
            <a:off x="2639735" y="2470666"/>
            <a:ext cx="8436888" cy="357902"/>
          </a:xfrm>
          <a:prstGeom prst="rect">
            <a:avLst/>
          </a:prstGeom>
          <a:noFill/>
          <a:ln/>
        </p:spPr>
        <p:txBody>
          <a:bodyPr wrap="none" lIns="0" tIns="0" rIns="0" bIns="0" rtlCol="0" anchor="t"/>
          <a:lstStyle/>
          <a:p>
            <a:pPr algn="l" indent="0" marL="0">
              <a:lnSpc>
                <a:spcPts val="2800"/>
              </a:lnSpc>
              <a:buNone/>
            </a:pPr>
            <a:r>
              <a:rPr lang="en-US" sz="1750" dirty="0">
                <a:solidFill>
                  <a:srgbClr val="CFD0D8"/>
                </a:solidFill>
                <a:latin typeface="Roboto" pitchFamily="34" charset="0"/>
                <a:ea typeface="Roboto" pitchFamily="34" charset="-122"/>
                <a:cs typeface="Roboto" pitchFamily="34" charset="-120"/>
              </a:rPr>
              <a:t>Consistent typing practice is key to developing muscle memory and improving speed.</a:t>
            </a:r>
            <a:endParaRPr lang="en-US" sz="1750" dirty="0"/>
          </a:p>
        </p:txBody>
      </p:sp>
      <p:sp>
        <p:nvSpPr>
          <p:cNvPr id="7" name="Shape 5"/>
          <p:cNvSpPr/>
          <p:nvPr/>
        </p:nvSpPr>
        <p:spPr>
          <a:xfrm>
            <a:off x="2527816" y="3037046"/>
            <a:ext cx="11207829" cy="15240"/>
          </a:xfrm>
          <a:prstGeom prst="roundRect">
            <a:avLst>
              <a:gd name="adj" fmla="val 616554"/>
            </a:avLst>
          </a:prstGeom>
          <a:solidFill>
            <a:srgbClr val="313E80"/>
          </a:solidFill>
          <a:ln/>
        </p:spPr>
      </p:sp>
      <p:sp>
        <p:nvSpPr>
          <p:cNvPr id="8" name="Shape 6"/>
          <p:cNvSpPr/>
          <p:nvPr/>
        </p:nvSpPr>
        <p:spPr>
          <a:xfrm>
            <a:off x="782955" y="3164086"/>
            <a:ext cx="3266123" cy="1289090"/>
          </a:xfrm>
          <a:prstGeom prst="roundRect">
            <a:avLst>
              <a:gd name="adj" fmla="val 7289"/>
            </a:avLst>
          </a:prstGeom>
          <a:solidFill>
            <a:srgbClr val="182567"/>
          </a:solidFill>
          <a:ln w="7620">
            <a:solidFill>
              <a:srgbClr val="313E80"/>
            </a:solidFill>
            <a:prstDash val="solid"/>
          </a:ln>
        </p:spPr>
      </p:sp>
      <p:sp>
        <p:nvSpPr>
          <p:cNvPr id="9" name="Text 7"/>
          <p:cNvSpPr/>
          <p:nvPr/>
        </p:nvSpPr>
        <p:spPr>
          <a:xfrm>
            <a:off x="1014293" y="3584853"/>
            <a:ext cx="158948" cy="447437"/>
          </a:xfrm>
          <a:prstGeom prst="rect">
            <a:avLst/>
          </a:prstGeom>
          <a:noFill/>
          <a:ln/>
        </p:spPr>
        <p:txBody>
          <a:bodyPr wrap="none" lIns="0" tIns="0" rIns="0" bIns="0" rtlCol="0" anchor="t"/>
          <a:lstStyle/>
          <a:p>
            <a:pPr algn="ctr" indent="0" marL="0">
              <a:lnSpc>
                <a:spcPts val="3500"/>
              </a:lnSpc>
              <a:buNone/>
            </a:pPr>
            <a:r>
              <a:rPr lang="en-US" sz="2200" dirty="0">
                <a:solidFill>
                  <a:srgbClr val="CFD0D8"/>
                </a:solidFill>
                <a:latin typeface="Roboto Medium" pitchFamily="34" charset="0"/>
                <a:ea typeface="Roboto Medium" pitchFamily="34" charset="-122"/>
                <a:cs typeface="Roboto Medium" pitchFamily="34" charset="-120"/>
              </a:rPr>
              <a:t>2</a:t>
            </a:r>
            <a:endParaRPr lang="en-US" sz="2200" dirty="0"/>
          </a:p>
        </p:txBody>
      </p:sp>
      <p:sp>
        <p:nvSpPr>
          <p:cNvPr id="10" name="Text 8"/>
          <p:cNvSpPr/>
          <p:nvPr/>
        </p:nvSpPr>
        <p:spPr>
          <a:xfrm>
            <a:off x="4272796" y="3387804"/>
            <a:ext cx="3297079" cy="349568"/>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Utilize Online Typing Tests</a:t>
            </a:r>
            <a:endParaRPr lang="en-US" sz="2200" dirty="0"/>
          </a:p>
        </p:txBody>
      </p:sp>
      <p:sp>
        <p:nvSpPr>
          <p:cNvPr id="11" name="Text 9"/>
          <p:cNvSpPr/>
          <p:nvPr/>
        </p:nvSpPr>
        <p:spPr>
          <a:xfrm>
            <a:off x="4272796" y="3871555"/>
            <a:ext cx="8168997" cy="357902"/>
          </a:xfrm>
          <a:prstGeom prst="rect">
            <a:avLst/>
          </a:prstGeom>
          <a:noFill/>
          <a:ln/>
        </p:spPr>
        <p:txBody>
          <a:bodyPr wrap="none" lIns="0" tIns="0" rIns="0" bIns="0" rtlCol="0" anchor="t"/>
          <a:lstStyle/>
          <a:p>
            <a:pPr algn="l" indent="0" marL="0">
              <a:lnSpc>
                <a:spcPts val="2800"/>
              </a:lnSpc>
              <a:buNone/>
            </a:pPr>
            <a:r>
              <a:rPr lang="en-US" sz="1750" dirty="0">
                <a:solidFill>
                  <a:srgbClr val="CFD0D8"/>
                </a:solidFill>
                <a:latin typeface="Roboto" pitchFamily="34" charset="0"/>
                <a:ea typeface="Roboto" pitchFamily="34" charset="-122"/>
                <a:cs typeface="Roboto" pitchFamily="34" charset="-120"/>
              </a:rPr>
              <a:t>Engage in online typing tests to track progress and identify areas for improvement.</a:t>
            </a:r>
            <a:endParaRPr lang="en-US" sz="1750" dirty="0"/>
          </a:p>
        </p:txBody>
      </p:sp>
      <p:sp>
        <p:nvSpPr>
          <p:cNvPr id="12" name="Shape 10"/>
          <p:cNvSpPr/>
          <p:nvPr/>
        </p:nvSpPr>
        <p:spPr>
          <a:xfrm>
            <a:off x="4160877" y="4437936"/>
            <a:ext cx="9574768" cy="15240"/>
          </a:xfrm>
          <a:prstGeom prst="roundRect">
            <a:avLst>
              <a:gd name="adj" fmla="val 616554"/>
            </a:avLst>
          </a:prstGeom>
          <a:solidFill>
            <a:srgbClr val="313E80"/>
          </a:solidFill>
          <a:ln/>
        </p:spPr>
      </p:sp>
      <p:sp>
        <p:nvSpPr>
          <p:cNvPr id="13" name="Shape 11"/>
          <p:cNvSpPr/>
          <p:nvPr/>
        </p:nvSpPr>
        <p:spPr>
          <a:xfrm>
            <a:off x="782955" y="4564975"/>
            <a:ext cx="4899184" cy="1289090"/>
          </a:xfrm>
          <a:prstGeom prst="roundRect">
            <a:avLst>
              <a:gd name="adj" fmla="val 7289"/>
            </a:avLst>
          </a:prstGeom>
          <a:solidFill>
            <a:srgbClr val="182567"/>
          </a:solidFill>
          <a:ln w="7620">
            <a:solidFill>
              <a:srgbClr val="313E80"/>
            </a:solidFill>
            <a:prstDash val="solid"/>
          </a:ln>
        </p:spPr>
      </p:sp>
      <p:sp>
        <p:nvSpPr>
          <p:cNvPr id="14" name="Text 12"/>
          <p:cNvSpPr/>
          <p:nvPr/>
        </p:nvSpPr>
        <p:spPr>
          <a:xfrm>
            <a:off x="1014293" y="4985742"/>
            <a:ext cx="158948" cy="447437"/>
          </a:xfrm>
          <a:prstGeom prst="rect">
            <a:avLst/>
          </a:prstGeom>
          <a:noFill/>
          <a:ln/>
        </p:spPr>
        <p:txBody>
          <a:bodyPr wrap="none" lIns="0" tIns="0" rIns="0" bIns="0" rtlCol="0" anchor="t"/>
          <a:lstStyle/>
          <a:p>
            <a:pPr algn="ctr" indent="0" marL="0">
              <a:lnSpc>
                <a:spcPts val="3500"/>
              </a:lnSpc>
              <a:buNone/>
            </a:pPr>
            <a:r>
              <a:rPr lang="en-US" sz="2200" dirty="0">
                <a:solidFill>
                  <a:srgbClr val="CFD0D8"/>
                </a:solidFill>
                <a:latin typeface="Roboto Medium" pitchFamily="34" charset="0"/>
                <a:ea typeface="Roboto Medium" pitchFamily="34" charset="-122"/>
                <a:cs typeface="Roboto Medium" pitchFamily="34" charset="-120"/>
              </a:rPr>
              <a:t>3</a:t>
            </a:r>
            <a:endParaRPr lang="en-US" sz="2200" dirty="0"/>
          </a:p>
        </p:txBody>
      </p:sp>
      <p:sp>
        <p:nvSpPr>
          <p:cNvPr id="15" name="Text 13"/>
          <p:cNvSpPr/>
          <p:nvPr/>
        </p:nvSpPr>
        <p:spPr>
          <a:xfrm>
            <a:off x="5905857" y="4788694"/>
            <a:ext cx="2796421" cy="349568"/>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Focus on Accuracy</a:t>
            </a:r>
            <a:endParaRPr lang="en-US" sz="2200" dirty="0"/>
          </a:p>
        </p:txBody>
      </p:sp>
      <p:sp>
        <p:nvSpPr>
          <p:cNvPr id="16" name="Text 14"/>
          <p:cNvSpPr/>
          <p:nvPr/>
        </p:nvSpPr>
        <p:spPr>
          <a:xfrm>
            <a:off x="5905857" y="5272445"/>
            <a:ext cx="7516058" cy="357902"/>
          </a:xfrm>
          <a:prstGeom prst="rect">
            <a:avLst/>
          </a:prstGeom>
          <a:noFill/>
          <a:ln/>
        </p:spPr>
        <p:txBody>
          <a:bodyPr wrap="none" lIns="0" tIns="0" rIns="0" bIns="0" rtlCol="0" anchor="t"/>
          <a:lstStyle/>
          <a:p>
            <a:pPr algn="l" indent="0" marL="0">
              <a:lnSpc>
                <a:spcPts val="2800"/>
              </a:lnSpc>
              <a:buNone/>
            </a:pPr>
            <a:r>
              <a:rPr lang="en-US" sz="1750" dirty="0">
                <a:solidFill>
                  <a:srgbClr val="CFD0D8"/>
                </a:solidFill>
                <a:latin typeface="Roboto" pitchFamily="34" charset="0"/>
                <a:ea typeface="Roboto" pitchFamily="34" charset="-122"/>
                <a:cs typeface="Roboto" pitchFamily="34" charset="-120"/>
              </a:rPr>
              <a:t>Prioritize accuracy over speed, as errors slow down overall typing efficiency.</a:t>
            </a:r>
            <a:endParaRPr lang="en-US" sz="1750" dirty="0"/>
          </a:p>
        </p:txBody>
      </p:sp>
      <p:sp>
        <p:nvSpPr>
          <p:cNvPr id="17" name="Shape 15"/>
          <p:cNvSpPr/>
          <p:nvPr/>
        </p:nvSpPr>
        <p:spPr>
          <a:xfrm>
            <a:off x="5793938" y="5838825"/>
            <a:ext cx="7941707" cy="15240"/>
          </a:xfrm>
          <a:prstGeom prst="roundRect">
            <a:avLst>
              <a:gd name="adj" fmla="val 616554"/>
            </a:avLst>
          </a:prstGeom>
          <a:solidFill>
            <a:srgbClr val="313E80"/>
          </a:solidFill>
          <a:ln/>
        </p:spPr>
      </p:sp>
      <p:sp>
        <p:nvSpPr>
          <p:cNvPr id="18" name="Shape 16"/>
          <p:cNvSpPr/>
          <p:nvPr/>
        </p:nvSpPr>
        <p:spPr>
          <a:xfrm>
            <a:off x="782955" y="5965865"/>
            <a:ext cx="6532245" cy="1646992"/>
          </a:xfrm>
          <a:prstGeom prst="roundRect">
            <a:avLst>
              <a:gd name="adj" fmla="val 5705"/>
            </a:avLst>
          </a:prstGeom>
          <a:solidFill>
            <a:srgbClr val="182567"/>
          </a:solidFill>
          <a:ln w="7620">
            <a:solidFill>
              <a:srgbClr val="313E80"/>
            </a:solidFill>
            <a:prstDash val="solid"/>
          </a:ln>
        </p:spPr>
      </p:sp>
      <p:sp>
        <p:nvSpPr>
          <p:cNvPr id="19" name="Text 17"/>
          <p:cNvSpPr/>
          <p:nvPr/>
        </p:nvSpPr>
        <p:spPr>
          <a:xfrm>
            <a:off x="1014293" y="6565583"/>
            <a:ext cx="158948" cy="447437"/>
          </a:xfrm>
          <a:prstGeom prst="rect">
            <a:avLst/>
          </a:prstGeom>
          <a:noFill/>
          <a:ln/>
        </p:spPr>
        <p:txBody>
          <a:bodyPr wrap="none" lIns="0" tIns="0" rIns="0" bIns="0" rtlCol="0" anchor="t"/>
          <a:lstStyle/>
          <a:p>
            <a:pPr algn="ctr" indent="0" marL="0">
              <a:lnSpc>
                <a:spcPts val="3500"/>
              </a:lnSpc>
              <a:buNone/>
            </a:pPr>
            <a:r>
              <a:rPr lang="en-US" sz="2200" dirty="0">
                <a:solidFill>
                  <a:srgbClr val="CFD0D8"/>
                </a:solidFill>
                <a:latin typeface="Roboto Medium" pitchFamily="34" charset="0"/>
                <a:ea typeface="Roboto Medium" pitchFamily="34" charset="-122"/>
                <a:cs typeface="Roboto Medium" pitchFamily="34" charset="-120"/>
              </a:rPr>
              <a:t>4</a:t>
            </a:r>
            <a:endParaRPr lang="en-US" sz="2200" dirty="0"/>
          </a:p>
        </p:txBody>
      </p:sp>
      <p:sp>
        <p:nvSpPr>
          <p:cNvPr id="20" name="Text 18"/>
          <p:cNvSpPr/>
          <p:nvPr/>
        </p:nvSpPr>
        <p:spPr>
          <a:xfrm>
            <a:off x="7538918" y="6189583"/>
            <a:ext cx="4060984" cy="349568"/>
          </a:xfrm>
          <a:prstGeom prst="rect">
            <a:avLst/>
          </a:prstGeom>
          <a:noFill/>
          <a:ln/>
        </p:spPr>
        <p:txBody>
          <a:bodyPr wrap="none" lIns="0" tIns="0" rIns="0" bIns="0" rtlCol="0" anchor="t"/>
          <a:lstStyle/>
          <a:p>
            <a:pPr algn="l" indent="0" marL="0">
              <a:lnSpc>
                <a:spcPts val="2750"/>
              </a:lnSpc>
              <a:buNone/>
            </a:pPr>
            <a:r>
              <a:rPr lang="en-US" sz="2200" dirty="0">
                <a:solidFill>
                  <a:srgbClr val="CFD0D8"/>
                </a:solidFill>
                <a:latin typeface="Roboto Medium" pitchFamily="34" charset="0"/>
                <a:ea typeface="Roboto Medium" pitchFamily="34" charset="-122"/>
                <a:cs typeface="Roboto Medium" pitchFamily="34" charset="-120"/>
              </a:rPr>
              <a:t>Correct Posture and Ergonomics</a:t>
            </a:r>
            <a:endParaRPr lang="en-US" sz="2200" dirty="0"/>
          </a:p>
        </p:txBody>
      </p:sp>
      <p:sp>
        <p:nvSpPr>
          <p:cNvPr id="21" name="Text 19"/>
          <p:cNvSpPr/>
          <p:nvPr/>
        </p:nvSpPr>
        <p:spPr>
          <a:xfrm>
            <a:off x="7538918" y="6673334"/>
            <a:ext cx="6084808" cy="715804"/>
          </a:xfrm>
          <a:prstGeom prst="rect">
            <a:avLst/>
          </a:prstGeom>
          <a:noFill/>
          <a:ln/>
        </p:spPr>
        <p:txBody>
          <a:bodyPr wrap="square" lIns="0" tIns="0" rIns="0" bIns="0" rtlCol="0" anchor="t"/>
          <a:lstStyle/>
          <a:p>
            <a:pPr algn="l" indent="0" marL="0">
              <a:lnSpc>
                <a:spcPts val="2800"/>
              </a:lnSpc>
              <a:buNone/>
            </a:pPr>
            <a:r>
              <a:rPr lang="en-US" sz="1750" dirty="0">
                <a:solidFill>
                  <a:srgbClr val="CFD0D8"/>
                </a:solidFill>
                <a:latin typeface="Roboto" pitchFamily="34" charset="0"/>
                <a:ea typeface="Roboto" pitchFamily="34" charset="-122"/>
                <a:cs typeface="Roboto" pitchFamily="34" charset="-120"/>
              </a:rPr>
              <a:t>Maintain proper posture and ergonomic setup for comfort and accuracy.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5089" y="562808"/>
            <a:ext cx="7713821" cy="1276826"/>
          </a:xfrm>
          <a:prstGeom prst="rect">
            <a:avLst/>
          </a:prstGeom>
          <a:noFill/>
          <a:ln/>
        </p:spPr>
        <p:txBody>
          <a:bodyPr wrap="square" lIns="0" tIns="0" rIns="0" bIns="0" rtlCol="0" anchor="t"/>
          <a:lstStyle/>
          <a:p>
            <a:pPr indent="0" marL="0">
              <a:lnSpc>
                <a:spcPts val="5000"/>
              </a:lnSpc>
              <a:buNone/>
            </a:pPr>
            <a:r>
              <a:rPr lang="en-US" sz="4000" dirty="0">
                <a:solidFill>
                  <a:srgbClr val="FFFFFF"/>
                </a:solidFill>
                <a:latin typeface="Roboto Medium" pitchFamily="34" charset="0"/>
                <a:ea typeface="Roboto Medium" pitchFamily="34" charset="-122"/>
                <a:cs typeface="Roboto Medium" pitchFamily="34" charset="-120"/>
              </a:rPr>
              <a:t>Assessing Typing Skills During the Hiring Process</a:t>
            </a:r>
            <a:endParaRPr lang="en-US" sz="4000" dirty="0"/>
          </a:p>
        </p:txBody>
      </p:sp>
      <p:sp>
        <p:nvSpPr>
          <p:cNvPr id="4" name="Text 1"/>
          <p:cNvSpPr/>
          <p:nvPr/>
        </p:nvSpPr>
        <p:spPr>
          <a:xfrm>
            <a:off x="715089" y="2248257"/>
            <a:ext cx="3703677" cy="674132"/>
          </a:xfrm>
          <a:prstGeom prst="rect">
            <a:avLst/>
          </a:prstGeom>
          <a:noFill/>
          <a:ln/>
        </p:spPr>
        <p:txBody>
          <a:bodyPr wrap="none" lIns="0" tIns="0" rIns="0" bIns="0" rtlCol="0" anchor="t"/>
          <a:lstStyle/>
          <a:p>
            <a:pPr algn="ctr" indent="0" marL="0">
              <a:lnSpc>
                <a:spcPts val="5300"/>
              </a:lnSpc>
              <a:buNone/>
            </a:pPr>
            <a:r>
              <a:rPr lang="en-US" sz="5300" dirty="0">
                <a:solidFill>
                  <a:srgbClr val="CFD0D8"/>
                </a:solidFill>
                <a:latin typeface="Roboto Medium" pitchFamily="34" charset="0"/>
                <a:ea typeface="Roboto Medium" pitchFamily="34" charset="-122"/>
                <a:cs typeface="Roboto Medium" pitchFamily="34" charset="-120"/>
              </a:rPr>
              <a:t>1</a:t>
            </a:r>
            <a:endParaRPr lang="en-US" sz="5300" dirty="0"/>
          </a:p>
        </p:txBody>
      </p:sp>
      <p:sp>
        <p:nvSpPr>
          <p:cNvPr id="5" name="Text 2"/>
          <p:cNvSpPr/>
          <p:nvPr/>
        </p:nvSpPr>
        <p:spPr>
          <a:xfrm>
            <a:off x="1289923" y="3177778"/>
            <a:ext cx="2553891" cy="319207"/>
          </a:xfrm>
          <a:prstGeom prst="rect">
            <a:avLst/>
          </a:prstGeom>
          <a:noFill/>
          <a:ln/>
        </p:spPr>
        <p:txBody>
          <a:bodyPr wrap="none" lIns="0" tIns="0" rIns="0" bIns="0" rtlCol="0" anchor="t"/>
          <a:lstStyle/>
          <a:p>
            <a:pPr algn="ctr" indent="0" marL="0">
              <a:lnSpc>
                <a:spcPts val="2500"/>
              </a:lnSpc>
              <a:buNone/>
            </a:pPr>
            <a:r>
              <a:rPr lang="en-US" sz="2000" dirty="0">
                <a:solidFill>
                  <a:srgbClr val="CFD0D8"/>
                </a:solidFill>
                <a:latin typeface="Roboto Medium" pitchFamily="34" charset="0"/>
                <a:ea typeface="Roboto Medium" pitchFamily="34" charset="-122"/>
                <a:cs typeface="Roboto Medium" pitchFamily="34" charset="-120"/>
              </a:rPr>
              <a:t>Typing Tests</a:t>
            </a:r>
            <a:endParaRPr lang="en-US" sz="2000" dirty="0"/>
          </a:p>
        </p:txBody>
      </p:sp>
      <p:sp>
        <p:nvSpPr>
          <p:cNvPr id="6" name="Text 3"/>
          <p:cNvSpPr/>
          <p:nvPr/>
        </p:nvSpPr>
        <p:spPr>
          <a:xfrm>
            <a:off x="715089" y="3619500"/>
            <a:ext cx="3703677" cy="653653"/>
          </a:xfrm>
          <a:prstGeom prst="rect">
            <a:avLst/>
          </a:prstGeom>
          <a:noFill/>
          <a:ln/>
        </p:spPr>
        <p:txBody>
          <a:bodyPr wrap="square" lIns="0" tIns="0" rIns="0" bIns="0" rtlCol="0" anchor="t"/>
          <a:lstStyle/>
          <a:p>
            <a:pPr algn="ctr" indent="0" marL="0">
              <a:lnSpc>
                <a:spcPts val="2550"/>
              </a:lnSpc>
              <a:buNone/>
            </a:pPr>
            <a:r>
              <a:rPr lang="en-US" sz="1600" dirty="0">
                <a:solidFill>
                  <a:srgbClr val="CFD0D8"/>
                </a:solidFill>
                <a:latin typeface="Roboto" pitchFamily="34" charset="0"/>
                <a:ea typeface="Roboto" pitchFamily="34" charset="-122"/>
                <a:cs typeface="Roboto" pitchFamily="34" charset="-120"/>
              </a:rPr>
              <a:t>Use standardized typing tests to assess candidates' speed and accuracy.</a:t>
            </a:r>
            <a:endParaRPr lang="en-US" sz="1600" dirty="0"/>
          </a:p>
        </p:txBody>
      </p:sp>
      <p:sp>
        <p:nvSpPr>
          <p:cNvPr id="7" name="Text 4"/>
          <p:cNvSpPr/>
          <p:nvPr/>
        </p:nvSpPr>
        <p:spPr>
          <a:xfrm>
            <a:off x="4725233" y="2248257"/>
            <a:ext cx="3703677" cy="674132"/>
          </a:xfrm>
          <a:prstGeom prst="rect">
            <a:avLst/>
          </a:prstGeom>
          <a:noFill/>
          <a:ln/>
        </p:spPr>
        <p:txBody>
          <a:bodyPr wrap="none" lIns="0" tIns="0" rIns="0" bIns="0" rtlCol="0" anchor="t"/>
          <a:lstStyle/>
          <a:p>
            <a:pPr algn="ctr" indent="0" marL="0">
              <a:lnSpc>
                <a:spcPts val="5300"/>
              </a:lnSpc>
              <a:buNone/>
            </a:pPr>
            <a:r>
              <a:rPr lang="en-US" sz="5300" dirty="0">
                <a:solidFill>
                  <a:srgbClr val="CFD0D8"/>
                </a:solidFill>
                <a:latin typeface="Roboto Medium" pitchFamily="34" charset="0"/>
                <a:ea typeface="Roboto Medium" pitchFamily="34" charset="-122"/>
                <a:cs typeface="Roboto Medium" pitchFamily="34" charset="-120"/>
              </a:rPr>
              <a:t>2</a:t>
            </a:r>
            <a:endParaRPr lang="en-US" sz="5300" dirty="0"/>
          </a:p>
        </p:txBody>
      </p:sp>
      <p:sp>
        <p:nvSpPr>
          <p:cNvPr id="8" name="Text 5"/>
          <p:cNvSpPr/>
          <p:nvPr/>
        </p:nvSpPr>
        <p:spPr>
          <a:xfrm>
            <a:off x="5300067" y="3177778"/>
            <a:ext cx="2553891" cy="319207"/>
          </a:xfrm>
          <a:prstGeom prst="rect">
            <a:avLst/>
          </a:prstGeom>
          <a:noFill/>
          <a:ln/>
        </p:spPr>
        <p:txBody>
          <a:bodyPr wrap="none" lIns="0" tIns="0" rIns="0" bIns="0" rtlCol="0" anchor="t"/>
          <a:lstStyle/>
          <a:p>
            <a:pPr algn="ctr" indent="0" marL="0">
              <a:lnSpc>
                <a:spcPts val="2500"/>
              </a:lnSpc>
              <a:buNone/>
            </a:pPr>
            <a:r>
              <a:rPr lang="en-US" sz="2000" dirty="0">
                <a:solidFill>
                  <a:srgbClr val="CFD0D8"/>
                </a:solidFill>
                <a:latin typeface="Roboto Medium" pitchFamily="34" charset="0"/>
                <a:ea typeface="Roboto Medium" pitchFamily="34" charset="-122"/>
                <a:cs typeface="Roboto Medium" pitchFamily="34" charset="-120"/>
              </a:rPr>
              <a:t>Skill Assessments</a:t>
            </a:r>
            <a:endParaRPr lang="en-US" sz="2000" dirty="0"/>
          </a:p>
        </p:txBody>
      </p:sp>
      <p:sp>
        <p:nvSpPr>
          <p:cNvPr id="9" name="Text 6"/>
          <p:cNvSpPr/>
          <p:nvPr/>
        </p:nvSpPr>
        <p:spPr>
          <a:xfrm>
            <a:off x="4725233" y="3619500"/>
            <a:ext cx="3703677" cy="980480"/>
          </a:xfrm>
          <a:prstGeom prst="rect">
            <a:avLst/>
          </a:prstGeom>
          <a:noFill/>
          <a:ln/>
        </p:spPr>
        <p:txBody>
          <a:bodyPr wrap="square" lIns="0" tIns="0" rIns="0" bIns="0" rtlCol="0" anchor="t"/>
          <a:lstStyle/>
          <a:p>
            <a:pPr algn="ctr" indent="0" marL="0">
              <a:lnSpc>
                <a:spcPts val="2550"/>
              </a:lnSpc>
              <a:buNone/>
            </a:pPr>
            <a:r>
              <a:rPr lang="en-US" sz="1600" dirty="0">
                <a:solidFill>
                  <a:srgbClr val="CFD0D8"/>
                </a:solidFill>
                <a:latin typeface="Roboto" pitchFamily="34" charset="0"/>
                <a:ea typeface="Roboto" pitchFamily="34" charset="-122"/>
                <a:cs typeface="Roboto" pitchFamily="34" charset="-120"/>
              </a:rPr>
              <a:t>Incorporate typing skills into general aptitude tests for a comprehensive evaluation.</a:t>
            </a:r>
            <a:endParaRPr lang="en-US" sz="1600" dirty="0"/>
          </a:p>
        </p:txBody>
      </p:sp>
      <p:sp>
        <p:nvSpPr>
          <p:cNvPr id="10" name="Text 7"/>
          <p:cNvSpPr/>
          <p:nvPr/>
        </p:nvSpPr>
        <p:spPr>
          <a:xfrm>
            <a:off x="715089" y="5315069"/>
            <a:ext cx="3703677" cy="674132"/>
          </a:xfrm>
          <a:prstGeom prst="rect">
            <a:avLst/>
          </a:prstGeom>
          <a:noFill/>
          <a:ln/>
        </p:spPr>
        <p:txBody>
          <a:bodyPr wrap="none" lIns="0" tIns="0" rIns="0" bIns="0" rtlCol="0" anchor="t"/>
          <a:lstStyle/>
          <a:p>
            <a:pPr algn="ctr" indent="0" marL="0">
              <a:lnSpc>
                <a:spcPts val="5300"/>
              </a:lnSpc>
              <a:buNone/>
            </a:pPr>
            <a:r>
              <a:rPr lang="en-US" sz="5300" dirty="0">
                <a:solidFill>
                  <a:srgbClr val="CFD0D8"/>
                </a:solidFill>
                <a:latin typeface="Roboto Medium" pitchFamily="34" charset="0"/>
                <a:ea typeface="Roboto Medium" pitchFamily="34" charset="-122"/>
                <a:cs typeface="Roboto Medium" pitchFamily="34" charset="-120"/>
              </a:rPr>
              <a:t>3</a:t>
            </a:r>
            <a:endParaRPr lang="en-US" sz="5300" dirty="0"/>
          </a:p>
        </p:txBody>
      </p:sp>
      <p:sp>
        <p:nvSpPr>
          <p:cNvPr id="11" name="Text 8"/>
          <p:cNvSpPr/>
          <p:nvPr/>
        </p:nvSpPr>
        <p:spPr>
          <a:xfrm>
            <a:off x="1289923" y="6244590"/>
            <a:ext cx="2553891" cy="319207"/>
          </a:xfrm>
          <a:prstGeom prst="rect">
            <a:avLst/>
          </a:prstGeom>
          <a:noFill/>
          <a:ln/>
        </p:spPr>
        <p:txBody>
          <a:bodyPr wrap="none" lIns="0" tIns="0" rIns="0" bIns="0" rtlCol="0" anchor="t"/>
          <a:lstStyle/>
          <a:p>
            <a:pPr algn="ctr" indent="0" marL="0">
              <a:lnSpc>
                <a:spcPts val="2500"/>
              </a:lnSpc>
              <a:buNone/>
            </a:pPr>
            <a:r>
              <a:rPr lang="en-US" sz="2000" dirty="0">
                <a:solidFill>
                  <a:srgbClr val="CFD0D8"/>
                </a:solidFill>
                <a:latin typeface="Roboto Medium" pitchFamily="34" charset="0"/>
                <a:ea typeface="Roboto Medium" pitchFamily="34" charset="-122"/>
                <a:cs typeface="Roboto Medium" pitchFamily="34" charset="-120"/>
              </a:rPr>
              <a:t>Interview Questions</a:t>
            </a:r>
            <a:endParaRPr lang="en-US" sz="2000" dirty="0"/>
          </a:p>
        </p:txBody>
      </p:sp>
      <p:sp>
        <p:nvSpPr>
          <p:cNvPr id="12" name="Text 9"/>
          <p:cNvSpPr/>
          <p:nvPr/>
        </p:nvSpPr>
        <p:spPr>
          <a:xfrm>
            <a:off x="715089" y="6686312"/>
            <a:ext cx="3703677" cy="980480"/>
          </a:xfrm>
          <a:prstGeom prst="rect">
            <a:avLst/>
          </a:prstGeom>
          <a:noFill/>
          <a:ln/>
        </p:spPr>
        <p:txBody>
          <a:bodyPr wrap="square" lIns="0" tIns="0" rIns="0" bIns="0" rtlCol="0" anchor="t"/>
          <a:lstStyle/>
          <a:p>
            <a:pPr algn="ctr" indent="0" marL="0">
              <a:lnSpc>
                <a:spcPts val="2550"/>
              </a:lnSpc>
              <a:buNone/>
            </a:pPr>
            <a:r>
              <a:rPr lang="en-US" sz="1600" dirty="0">
                <a:solidFill>
                  <a:srgbClr val="CFD0D8"/>
                </a:solidFill>
                <a:latin typeface="Roboto" pitchFamily="34" charset="0"/>
                <a:ea typeface="Roboto" pitchFamily="34" charset="-122"/>
                <a:cs typeface="Roboto" pitchFamily="34" charset="-120"/>
              </a:rPr>
              <a:t>Ask targeted questions about typing experience and comfort level with different software.</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089071"/>
            <a:ext cx="13042821" cy="1417558"/>
          </a:xfrm>
          <a:prstGeom prst="rect">
            <a:avLst/>
          </a:prstGeom>
          <a:noFill/>
          <a:ln/>
        </p:spPr>
        <p:txBody>
          <a:bodyPr wrap="square" lIns="0" tIns="0" rIns="0" bIns="0" rtlCol="0" anchor="t"/>
          <a:lstStyle/>
          <a:p>
            <a:pPr indent="0" marL="0">
              <a:lnSpc>
                <a:spcPts val="5550"/>
              </a:lnSpc>
              <a:buNone/>
            </a:pPr>
            <a:r>
              <a:rPr lang="en-US" sz="4450" dirty="0">
                <a:solidFill>
                  <a:srgbClr val="FFFFFF"/>
                </a:solidFill>
                <a:latin typeface="Roboto Medium" pitchFamily="34" charset="0"/>
                <a:ea typeface="Roboto Medium" pitchFamily="34" charset="-122"/>
                <a:cs typeface="Roboto Medium" pitchFamily="34" charset="-120"/>
              </a:rPr>
              <a:t>Incorporating Typing Tests into Employee Development</a:t>
            </a:r>
            <a:endParaRPr lang="en-US" sz="4450" dirty="0"/>
          </a:p>
        </p:txBody>
      </p:sp>
      <p:pic>
        <p:nvPicPr>
          <p:cNvPr id="3" name="Image 0" descr="preencoded.png">    </p:cNvPr>
          <p:cNvPicPr>
            <a:picLocks noChangeAspect="1"/>
          </p:cNvPicPr>
          <p:nvPr/>
        </p:nvPicPr>
        <p:blipFill>
          <a:blip r:embed="rId1"/>
          <a:stretch>
            <a:fillRect/>
          </a:stretch>
        </p:blipFill>
        <p:spPr>
          <a:xfrm>
            <a:off x="4960382" y="4106228"/>
            <a:ext cx="1448872" cy="907256"/>
          </a:xfrm>
          <a:prstGeom prst="rect">
            <a:avLst/>
          </a:prstGeom>
        </p:spPr>
      </p:pic>
      <p:pic>
        <p:nvPicPr>
          <p:cNvPr id="4" name="Image 1" descr="preencoded.png">    </p:cNvPr>
          <p:cNvPicPr>
            <a:picLocks noChangeAspect="1"/>
          </p:cNvPicPr>
          <p:nvPr/>
        </p:nvPicPr>
        <p:blipFill>
          <a:blip r:embed="rId2"/>
          <a:stretch>
            <a:fillRect/>
          </a:stretch>
        </p:blipFill>
        <p:spPr>
          <a:xfrm>
            <a:off x="6590705" y="4106228"/>
            <a:ext cx="1448872" cy="907256"/>
          </a:xfrm>
          <a:prstGeom prst="rect">
            <a:avLst/>
          </a:prstGeom>
        </p:spPr>
      </p:pic>
      <p:pic>
        <p:nvPicPr>
          <p:cNvPr id="5" name="Image 2" descr="preencoded.png">    </p:cNvPr>
          <p:cNvPicPr>
            <a:picLocks noChangeAspect="1"/>
          </p:cNvPicPr>
          <p:nvPr/>
        </p:nvPicPr>
        <p:blipFill>
          <a:blip r:embed="rId3"/>
          <a:stretch>
            <a:fillRect/>
          </a:stretch>
        </p:blipFill>
        <p:spPr>
          <a:xfrm>
            <a:off x="8221028" y="4106228"/>
            <a:ext cx="1448872" cy="907256"/>
          </a:xfrm>
          <a:prstGeom prst="rect">
            <a:avLst/>
          </a:prstGeom>
        </p:spPr>
      </p:pic>
      <p:sp>
        <p:nvSpPr>
          <p:cNvPr id="6" name="Text 1"/>
          <p:cNvSpPr/>
          <p:nvPr/>
        </p:nvSpPr>
        <p:spPr>
          <a:xfrm>
            <a:off x="793790" y="5414605"/>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CFD0D8"/>
                </a:solidFill>
                <a:latin typeface="Roboto" pitchFamily="34" charset="0"/>
                <a:ea typeface="Roboto" pitchFamily="34" charset="-122"/>
                <a:cs typeface="Roboto" pitchFamily="34" charset="-120"/>
              </a:rPr>
              <a:t>Regular typing tests can be incorporated into employee development programs to track progress, identify areas for improvement, and provide personalized training resources.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2025-01-13T07:16:30Z</dcterms:created>
  <dcterms:modified xsi:type="dcterms:W3CDTF">2025-01-13T07:16:30Z</dcterms:modified>
</cp:coreProperties>
</file>